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1.jpg" ContentType="image/jpeg"/>
  <Override PartName="/ppt/media/image42.jpg" ContentType="image/jpeg"/>
  <Override PartName="/ppt/media/image43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3.jpg" ContentType="image/jpeg"/>
  <Override PartName="/ppt/media/image54.jpg" ContentType="image/jpeg"/>
  <Override PartName="/ppt/media/image55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3" r:id="rId2"/>
  </p:sldMasterIdLst>
  <p:notesMasterIdLst>
    <p:notesMasterId r:id="rId23"/>
  </p:notesMasterIdLst>
  <p:sldIdLst>
    <p:sldId id="280" r:id="rId3"/>
    <p:sldId id="281" r:id="rId4"/>
    <p:sldId id="282" r:id="rId5"/>
    <p:sldId id="300" r:id="rId6"/>
    <p:sldId id="301" r:id="rId7"/>
    <p:sldId id="283" r:id="rId8"/>
    <p:sldId id="302" r:id="rId9"/>
    <p:sldId id="303" r:id="rId10"/>
    <p:sldId id="305" r:id="rId11"/>
    <p:sldId id="284" r:id="rId12"/>
    <p:sldId id="306" r:id="rId13"/>
    <p:sldId id="308" r:id="rId14"/>
    <p:sldId id="307" r:id="rId15"/>
    <p:sldId id="309" r:id="rId16"/>
    <p:sldId id="310" r:id="rId17"/>
    <p:sldId id="289" r:id="rId18"/>
    <p:sldId id="290" r:id="rId19"/>
    <p:sldId id="291" r:id="rId20"/>
    <p:sldId id="292" r:id="rId21"/>
    <p:sldId id="29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E6E6E6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4" autoAdjust="0"/>
    <p:restoredTop sz="72759" autoAdjust="0"/>
  </p:normalViewPr>
  <p:slideViewPr>
    <p:cSldViewPr snapToGrid="0">
      <p:cViewPr varScale="1">
        <p:scale>
          <a:sx n="84" d="100"/>
          <a:sy n="84" d="100"/>
        </p:scale>
        <p:origin x="811" y="67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-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안녕하세요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서울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7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팀 발표를 맡게 된 </a:t>
            </a:r>
            <a:r>
              <a:rPr lang="ko-KR" altLang="en-US" b="0" i="0" err="1">
                <a:solidFill>
                  <a:srgbClr val="333333"/>
                </a:solidFill>
                <a:effectLst/>
                <a:latin typeface="Open Sans"/>
              </a:rPr>
              <a:t>박태웅입니다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Open Sans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-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페이스오프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발표를 시작하겠습니다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073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기존의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서비스와 차별화되는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저희 서비스의 가장 편리한 점 중 하나입니다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r>
              <a:rPr lang="ko-KR" altLang="en-US"/>
              <a:t>이렇게 많은 사람도 </a:t>
            </a:r>
            <a:r>
              <a:rPr lang="en-US" altLang="ko-KR"/>
              <a:t>(</a:t>
            </a:r>
            <a:r>
              <a:rPr lang="ko-KR" altLang="en-US"/>
              <a:t>클릭</a:t>
            </a:r>
            <a:r>
              <a:rPr lang="en-US" altLang="ko-KR"/>
              <a:t>)</a:t>
            </a:r>
          </a:p>
          <a:p>
            <a:r>
              <a:rPr lang="ko-KR" altLang="en-US"/>
              <a:t>이렇게 어둡게 찍힌 얼굴이나 측면도 </a:t>
            </a:r>
            <a:r>
              <a:rPr lang="en-US" altLang="ko-KR"/>
              <a:t>(</a:t>
            </a:r>
            <a:r>
              <a:rPr lang="ko-KR" altLang="en-US"/>
              <a:t>클릭</a:t>
            </a:r>
            <a:r>
              <a:rPr lang="en-US" altLang="ko-KR"/>
              <a:t>)</a:t>
            </a:r>
          </a:p>
          <a:p>
            <a:r>
              <a:rPr lang="ko-KR" altLang="en-US"/>
              <a:t>빠짐없이 인식합니다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47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두번쨰는 다양한 모자이크 옵션입니다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익숙한 픽셀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흐리게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스티커 기능과 더불어 저희만의 차별점인 가상얼굴 옵션을 제공합니다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가상얼굴은 인공지능으로 생성한 가상 얼굴을 원본 얼굴합성하여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지금까지의 기능은 로그인을 하지 않으셔도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얼마든지 이용할 수 있습니다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/>
              <a:t>하지만 로그인을 하면 더욱 편리한 기능을 이용할 수 있는데요</a:t>
            </a:r>
            <a:r>
              <a:rPr lang="en-US" altLang="ko-KR"/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/>
              <a:t>우선 스티커를 업로드해서 자신만의 스티커를 사용할 수 있습니다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1511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또 로그인을 하시면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</a:p>
          <a:p>
            <a:pPr marL="158750" indent="0" algn="l"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인식된 얼굴들을 아는 얼굴로 등록할 수 있는데요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marL="158750" indent="0" algn="l">
              <a:buNone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marL="158750" indent="0" algn="l"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이렇게 등록된 얼굴은 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marL="158750" indent="0" algn="l"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다른 사진을 수정할 때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marL="158750" indent="0" algn="l"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인공지능이 구분하여 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marL="158750" indent="0" algn="l"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모자이크 대상에서 제외해줍니다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marL="158750" indent="0" algn="l">
              <a:buNone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marL="158750" indent="0" algn="l"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이렇게 편리한 기능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어떤 기술을 사용해서 구현했는지 궁금하지 않으신가요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5274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>
                <a:solidFill>
                  <a:srgbClr val="333333"/>
                </a:solidFill>
                <a:effectLst/>
                <a:latin typeface="Open Sans"/>
              </a:rPr>
              <a:t>다양한 조건에서도 얼굴을 탐지할 수 있는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최적의 모델을 구현하기 위해 여러 모델을 테스트해보았습니다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/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/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얼굴인식에 가장 많이 사용하는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Open CV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는 옆모습 인식률이 굉장히 낮았고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algn="l"/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윤곽선으로 얼굴을 인식하는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3DDFA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또한 한계가 있었습니다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/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저희가 사용한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MTCNN + PFLD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모델은 랜드마크 기준으로 얼굴을 인식하여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(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다음 페이지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999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어두운 얼굴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측면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일부가 가려진 얼굴 등 다양한 조건의 얼굴을 탐지할 수 있었습니다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22999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가상얼굴은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DCGAN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모델을 이용하였습니다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학습된 데이터를 바탕으로 가짜 이미지를 생성하는 생성기와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생성된 이미지의 진위를 구분하는 구분기가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서로 경쟁하며 더욱 그럴싸한 가짜 이미지를 생성하는 모델입니다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19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Google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Cloud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Platform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100epoch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정도로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학습을 진행하여 생성된 얼굴 이미지를 사용하였습니다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096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얼굴 교환에서는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얼굴 감지에서 사용한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MTCNN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과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+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PFLD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모델을 사용하여 얼굴의 랜드마크를 추출하고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이를 기준으로 얼굴 영역을 삼각형으로 분해하여 가상얼굴을 덧씌웠습니다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897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마지막으로 등록된 얼굴을 인식하고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분류해주기 위해서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</a:p>
          <a:p>
            <a:pPr algn="l"/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유사도 측정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/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다양한 모델을 테스트해본 후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/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가볍고 빠른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Open CV Face Recognition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을 채택하였습니다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/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/>
            <a:endParaRPr lang="ko-KR" altLang="en-US" b="0" i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1780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이제 시연을 통해서 실제로 저희 서비스를 살펴보겠습니다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190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20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초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FACE/OFF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한마디로 표현하면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[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간편한 모자이크 웹 어플리케이션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]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입니다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한마디로는 아직 잘 와닿지 않으신가요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그래서 저희가 시청각자료를 준비했습니다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페이스오프가 알고싶다 제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1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함께 보시죠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(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영상재생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10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초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재미있게 보셨나요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?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 저희가 어렵게 김상중씨를 섭외했는데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저랑 굉장히 닮으셔서 깜짝 놀랐습니다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ㅎㅎ네 농담은 여기까지 하겠습니다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3100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어떠셨나요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아직도 모자이크 입히는 게 귀찮고 불편한 일로 느껴지시나요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이렇게 간단하게 사진에 모자이크를 입힐 수 있는 페이스 오프를 이용하셔서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앞으로 생길 수 있는 갈등을 예방하시기 바랍니다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발표 마치겠습니다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지금까지 발표 들어주셔서 감사합니다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1966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이런 경험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다들 있으실텐데요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친구랑 같이 찍었는데 나만 잘나오고 친구는 못나온 사진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이걸 프로필사진으로 했다가 혼나거나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혹은 그 반대로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내가 못나온사진을 친구가 올려서 화났던 적 있으실겁니다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굉장히 불쾌하죠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6195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또 블로그나 사진 올리는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SNS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많이들 이용하실텐데요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정말 잘나온 사진에 다른 사람들이 나와서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가려야했던 경험도 있으실 거라고 생각합니다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사진 올릴때마다 얼굴을 지우는 게 귀찮지만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초상권 침해의 우려가 있죠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039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</a:t>
            </a:r>
            <a:r>
              <a:rPr lang="ko-KR" altLang="en-US"/>
              <a:t>방송통신심의위원회에 따르면</a:t>
            </a:r>
            <a:r>
              <a:rPr lang="en-US" altLang="ko-KR"/>
              <a:t>,</a:t>
            </a:r>
          </a:p>
          <a:p>
            <a:pPr marL="158750" indent="0">
              <a:buNone/>
            </a:pPr>
            <a:r>
              <a:rPr lang="en-US" altLang="ko-KR"/>
              <a:t>- 2014</a:t>
            </a:r>
            <a:r>
              <a:rPr lang="ko-KR" altLang="en-US"/>
              <a:t>년</a:t>
            </a:r>
            <a:r>
              <a:rPr lang="en-US" altLang="ko-KR"/>
              <a:t>, 5</a:t>
            </a:r>
            <a:r>
              <a:rPr lang="ko-KR" altLang="en-US"/>
              <a:t>천여 건이던 초상권 피해 신고건수가</a:t>
            </a:r>
            <a:endParaRPr lang="en-US" altLang="ko-KR"/>
          </a:p>
          <a:p>
            <a:pPr marL="158750" indent="0">
              <a:buNone/>
            </a:pPr>
            <a:r>
              <a:rPr lang="en-US" altLang="ko-KR"/>
              <a:t>- 2018</a:t>
            </a:r>
            <a:r>
              <a:rPr lang="ko-KR" altLang="en-US"/>
              <a:t>년 </a:t>
            </a:r>
            <a:r>
              <a:rPr lang="en-US" altLang="ko-KR"/>
              <a:t>1</a:t>
            </a:r>
            <a:r>
              <a:rPr lang="ko-KR" altLang="en-US"/>
              <a:t>만여 건으로 두 배 이상 늘어났다고 합니다</a:t>
            </a:r>
            <a:r>
              <a:rPr lang="en-US" altLang="ko-KR"/>
              <a:t>.</a:t>
            </a:r>
          </a:p>
          <a:p>
            <a:pPr marL="158750" indent="0">
              <a:buNone/>
            </a:pPr>
            <a:endParaRPr lang="en-US" altLang="ko-KR"/>
          </a:p>
          <a:p>
            <a:pPr marL="158750" indent="0">
              <a:buNone/>
            </a:pPr>
            <a:r>
              <a:rPr lang="en-US" altLang="ko-KR"/>
              <a:t>- </a:t>
            </a:r>
            <a:r>
              <a:rPr lang="ko-KR" altLang="en-US"/>
              <a:t>초상권 피해 사례도 늘어난 것은 </a:t>
            </a:r>
            <a:endParaRPr lang="en-US" altLang="ko-KR"/>
          </a:p>
          <a:p>
            <a:pPr marL="158750" indent="0">
              <a:buFontTx/>
              <a:buNone/>
            </a:pPr>
            <a:r>
              <a:rPr lang="en-US" altLang="ko-KR"/>
              <a:t>- </a:t>
            </a:r>
            <a:r>
              <a:rPr lang="ko-KR" altLang="en-US"/>
              <a:t>그만큼 초상권에 대한 의식도 높아지고 있다고 볼 수 있는데요</a:t>
            </a:r>
            <a:r>
              <a:rPr lang="en-US" altLang="ko-KR"/>
              <a:t>,</a:t>
            </a:r>
          </a:p>
          <a:p>
            <a:pPr marL="457200" indent="-298450">
              <a:buFontTx/>
              <a:buChar char="-"/>
            </a:pPr>
            <a:endParaRPr lang="en-US" altLang="ko-KR"/>
          </a:p>
          <a:p>
            <a:pPr marL="158750" indent="0">
              <a:buNone/>
            </a:pPr>
            <a:r>
              <a:rPr lang="en-US" altLang="ko-KR"/>
              <a:t>- </a:t>
            </a:r>
            <a:r>
              <a:rPr lang="ko-KR" altLang="en-US"/>
              <a:t>이제 모자이크는 선택이 아닌 필수라고 말할 수 있을 것 같습니다</a:t>
            </a:r>
            <a:r>
              <a:rPr lang="en-US" altLang="ko-KR"/>
              <a:t>.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7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여기서 한가지 의문이 생깁니다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이미 모자이크를 할 수 있는 어플은 수없이 많은데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왜 모자이크를 안하고 사진을 올리는 걸까요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답은 간단합니다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귀찮습니다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740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얼굴을 찾고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스티커 크기를 조절해 붙이거나 모자이크 영역을 칠하는 과정을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인공지능이 대신 해준다면 어떨까요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220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저희는 이런 불편함을 인공지능을 통해 해소해주는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간편한 모자이크 웹 어플리케이션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페이스 오프를 기획하게 되었습니다</a:t>
            </a: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누구나 쉽게 접근할 수 있도록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웹 어플리케이션으로 구현하였고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 (</a:t>
            </a: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다음페이지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945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사진을 많이 찍고 업로드하는 모바일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블로그 글 작성에 많이 이용하는 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PC,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양쪽 모두 원활하게 사용할 수 있도록 완벽하게 반응형으로 구현하였습니다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또한 즐거운 사용자 경험을 제공하기 위해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33333"/>
                </a:solidFill>
                <a:effectLst/>
                <a:latin typeface="Open Sans"/>
              </a:rPr>
              <a:t>레트로 디자인을 적용하였습니다</a:t>
            </a:r>
            <a:r>
              <a:rPr lang="en-US" altLang="ko-KR" b="0" i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773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BC67C-5D85-4046-95B4-24789DB7F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415206-E237-4CBE-9278-827038FB7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A2EB5-3FF5-4F46-89E2-95C07871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6417-6C5E-4619-967B-2413E5BD6AF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0821F-F5C1-4CF4-A12F-3EFF500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AA57A-F584-4BDA-9955-FD800B80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E1CC1-16AE-4A00-9067-359F2DC71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8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gif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hyperlink" Target="http://k3a207.p.ssafy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drive.google.com/file/d/1fUUvTCD4xwbL-UmJK9YjaSc2vCJmKCRF/view?usp=sharing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C8B564-4F21-469F-A756-D2B9005E974B}"/>
              </a:ext>
            </a:extLst>
          </p:cNvPr>
          <p:cNvSpPr/>
          <p:nvPr/>
        </p:nvSpPr>
        <p:spPr>
          <a:xfrm>
            <a:off x="34290" y="343996"/>
            <a:ext cx="9075420" cy="47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BB4FB3-83D4-4EE0-9238-8FFB52DECA91}"/>
              </a:ext>
            </a:extLst>
          </p:cNvPr>
          <p:cNvSpPr txBox="1"/>
          <p:nvPr/>
        </p:nvSpPr>
        <p:spPr>
          <a:xfrm>
            <a:off x="3273742" y="993984"/>
            <a:ext cx="258077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lt1"/>
                </a:solidFill>
                <a:effectLst>
                  <a:outerShdw dist="38100" dir="2700000" sx="102000" sy="102000" algn="tl" rotWithShape="0">
                    <a:srgbClr val="0070C0">
                      <a:alpha val="40000"/>
                    </a:srgbClr>
                  </a:outerShdw>
                </a:effectLst>
                <a:latin typeface="Press Start 2P" panose="00000500000000000000" pitchFamily="2" charset="0"/>
                <a:ea typeface="Microsoft YaHei UI Light" panose="020B0502040204020203" pitchFamily="34" charset="-122"/>
              </a:rPr>
              <a:t>FACE/OFF</a:t>
            </a:r>
            <a:endParaRPr lang="ko-KR" altLang="en-US" sz="4400" dirty="0">
              <a:solidFill>
                <a:schemeClr val="lt1"/>
              </a:solidFill>
              <a:effectLst>
                <a:outerShdw dist="38100" dir="2700000" sx="102000" sy="102000" algn="tl" rotWithShape="0">
                  <a:srgbClr val="0070C0">
                    <a:alpha val="40000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9C69C54-A369-4B1F-B09A-3B5F29DF89B5}"/>
              </a:ext>
            </a:extLst>
          </p:cNvPr>
          <p:cNvGrpSpPr/>
          <p:nvPr/>
        </p:nvGrpSpPr>
        <p:grpSpPr>
          <a:xfrm>
            <a:off x="2840193" y="3194586"/>
            <a:ext cx="3014325" cy="523220"/>
            <a:chOff x="2840193" y="3211212"/>
            <a:chExt cx="3014325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481D5D-CD22-49BC-B6ED-158006C70FFF}"/>
                </a:ext>
              </a:extLst>
            </p:cNvPr>
            <p:cNvSpPr txBox="1"/>
            <p:nvPr/>
          </p:nvSpPr>
          <p:spPr>
            <a:xfrm>
              <a:off x="3273743" y="3211212"/>
              <a:ext cx="25807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>
                  <a:solidFill>
                    <a:schemeClr val="bg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발표 시작하기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1DC13-49C7-415C-A885-5243DFAA413F}"/>
                </a:ext>
              </a:extLst>
            </p:cNvPr>
            <p:cNvSpPr txBox="1"/>
            <p:nvPr/>
          </p:nvSpPr>
          <p:spPr>
            <a:xfrm>
              <a:off x="2840193" y="3272767"/>
              <a:ext cx="5730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>
                  <a:solidFill>
                    <a:srgbClr val="00B0F0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&gt;</a:t>
              </a:r>
              <a:endParaRPr lang="ko-KR" altLang="en-US" sz="2000">
                <a:solidFill>
                  <a:srgbClr val="00B0F0"/>
                </a:solidFill>
                <a:latin typeface="Press Start 2P" panose="00000500000000000000" pitchFamily="2" charset="0"/>
                <a:ea typeface="Neo둥근모" panose="02010509060201040203" pitchFamily="1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7C71423-C51C-4F26-8204-5DFF65CCB6B6}"/>
              </a:ext>
            </a:extLst>
          </p:cNvPr>
          <p:cNvSpPr txBox="1"/>
          <p:nvPr/>
        </p:nvSpPr>
        <p:spPr>
          <a:xfrm>
            <a:off x="3273742" y="2466664"/>
            <a:ext cx="2580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n w="12700">
                  <a:solidFill>
                    <a:srgbClr val="00B0F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ss Start 2P" panose="00000500000000000000" pitchFamily="2" charset="0"/>
                <a:ea typeface="Neo둥근모" panose="02010509060201040203" pitchFamily="1" charset="-127"/>
              </a:rPr>
              <a:t>SSAFY A207</a:t>
            </a:r>
            <a:endParaRPr lang="ko-KR" altLang="en-US" sz="1800">
              <a:ln w="12700">
                <a:solidFill>
                  <a:srgbClr val="00B0F0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ss Start 2P" panose="00000500000000000000" pitchFamily="2" charset="0"/>
              <a:ea typeface="Neo둥근모" panose="02010509060201040203" pitchFamily="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D254C8-BDB9-411E-9211-704BFEF7D8A2}"/>
              </a:ext>
            </a:extLst>
          </p:cNvPr>
          <p:cNvSpPr txBox="1"/>
          <p:nvPr/>
        </p:nvSpPr>
        <p:spPr>
          <a:xfrm>
            <a:off x="2286000" y="41321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>
                <a:solidFill>
                  <a:schemeClr val="bg1">
                    <a:lumMod val="95000"/>
                  </a:schemeClr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© copyright 2020-2049. Not all right reserved.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/>
            </a:r>
            <a:br>
              <a:rPr lang="en-US" altLang="ko-KR">
                <a:solidFill>
                  <a:schemeClr val="bg1">
                    <a:lumMod val="9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</a:br>
            <a:r>
              <a:rPr lang="en-US" altLang="ko-KR" b="0">
                <a:solidFill>
                  <a:schemeClr val="bg1">
                    <a:lumMod val="95000"/>
                  </a:schemeClr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Powered by SSAFY.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1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E01FB4-C29E-4827-B112-DBAF24534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t="1" r="879" b="7074"/>
          <a:stretch/>
        </p:blipFill>
        <p:spPr>
          <a:xfrm>
            <a:off x="5122457" y="4085630"/>
            <a:ext cx="2989033" cy="463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8ECD59-D6C2-4BCE-B0B9-92C76338CE56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2.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주요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기능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얼굴 자동인식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F5913F-93C7-472C-BDEF-1D514AFDCF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5" r="1170" b="17349"/>
          <a:stretch/>
        </p:blipFill>
        <p:spPr>
          <a:xfrm>
            <a:off x="5105569" y="1105540"/>
            <a:ext cx="2984416" cy="2952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B5FDA4-9F7B-45FB-B12E-BF2873D07568}"/>
              </a:ext>
            </a:extLst>
          </p:cNvPr>
          <p:cNvSpPr/>
          <p:nvPr/>
        </p:nvSpPr>
        <p:spPr>
          <a:xfrm>
            <a:off x="1087673" y="1165860"/>
            <a:ext cx="2921000" cy="2865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EFE0A7-61FE-4E96-83AE-323A7F54F9DE}"/>
              </a:ext>
            </a:extLst>
          </p:cNvPr>
          <p:cNvGrpSpPr/>
          <p:nvPr/>
        </p:nvGrpSpPr>
        <p:grpSpPr>
          <a:xfrm>
            <a:off x="1032511" y="1085219"/>
            <a:ext cx="3005922" cy="2980090"/>
            <a:chOff x="1118319" y="1085219"/>
            <a:chExt cx="3005922" cy="298009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9211CD-2F64-4DC2-BE82-9BEE7FB91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6" r="640" b="43173"/>
            <a:stretch/>
          </p:blipFill>
          <p:spPr>
            <a:xfrm>
              <a:off x="1118319" y="1085219"/>
              <a:ext cx="3005922" cy="298009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7C970ED-9E3A-4CFE-8A62-4FAE8DE39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985" r="15986"/>
            <a:stretch/>
          </p:blipFill>
          <p:spPr>
            <a:xfrm>
              <a:off x="1173481" y="1150285"/>
              <a:ext cx="2921000" cy="288069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B506674-268A-47AA-AEAC-5972E865ADF2}"/>
              </a:ext>
            </a:extLst>
          </p:cNvPr>
          <p:cNvGrpSpPr/>
          <p:nvPr/>
        </p:nvGrpSpPr>
        <p:grpSpPr>
          <a:xfrm>
            <a:off x="1032511" y="4085630"/>
            <a:ext cx="2989033" cy="463506"/>
            <a:chOff x="1032511" y="4085630"/>
            <a:chExt cx="2989033" cy="46350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83A69A7-57C1-47D5-A852-B08F9B194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FB27248-A36E-43DA-A257-FEFD813785FD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많은 얼굴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050C0DD-2D01-4C0F-A9E0-07E7ABF4875D}"/>
              </a:ext>
            </a:extLst>
          </p:cNvPr>
          <p:cNvSpPr/>
          <p:nvPr/>
        </p:nvSpPr>
        <p:spPr>
          <a:xfrm>
            <a:off x="5640359" y="4164739"/>
            <a:ext cx="1936339" cy="32152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측면 </a:t>
            </a:r>
            <a:r>
              <a:rPr lang="en-US" altLang="ko-KR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/ 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어두운 얼굴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057730D-ABF3-48CE-9472-D1DBA94034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88" t="6143" r="17934" b="1607"/>
          <a:stretch/>
        </p:blipFill>
        <p:spPr>
          <a:xfrm>
            <a:off x="1087673" y="1168923"/>
            <a:ext cx="2921000" cy="2846481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EDD32333-A0E1-47D6-81D7-227EB92A33EA}"/>
              </a:ext>
            </a:extLst>
          </p:cNvPr>
          <p:cNvGrpSpPr/>
          <p:nvPr/>
        </p:nvGrpSpPr>
        <p:grpSpPr>
          <a:xfrm>
            <a:off x="1040956" y="4096046"/>
            <a:ext cx="2989033" cy="463506"/>
            <a:chOff x="1032511" y="4085630"/>
            <a:chExt cx="2989033" cy="463506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E936D8-415F-4897-8266-DE91B5F90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A629B60-9576-4CDC-9373-EC6A3B787E19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0000CC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OK!</a:t>
              </a:r>
              <a:endParaRPr lang="ko-KR" altLang="en-US">
                <a:solidFill>
                  <a:srgbClr val="0000CC"/>
                </a:solidFill>
                <a:latin typeface="Press Start 2P" panose="00000500000000000000" pitchFamily="2" charset="0"/>
                <a:ea typeface="Neo둥근모" panose="02010509060201040203" pitchFamily="1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A7E2F849-D304-436F-85F1-CDB082CDA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6" r="640" b="43173"/>
          <a:stretch/>
        </p:blipFill>
        <p:spPr>
          <a:xfrm>
            <a:off x="5105568" y="1085219"/>
            <a:ext cx="3005922" cy="2980090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A3FCE6D0-0E42-4374-992B-A7AC63A7E4B2}"/>
              </a:ext>
            </a:extLst>
          </p:cNvPr>
          <p:cNvGrpSpPr/>
          <p:nvPr/>
        </p:nvGrpSpPr>
        <p:grpSpPr>
          <a:xfrm>
            <a:off x="5122457" y="4096046"/>
            <a:ext cx="2989033" cy="463506"/>
            <a:chOff x="1032511" y="4085630"/>
            <a:chExt cx="2989033" cy="463506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835E14B4-3735-49F1-9222-B0E6A4BF6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7D3C8C4-7D9A-4A17-904B-185043491519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0000CC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OK!</a:t>
              </a:r>
              <a:endParaRPr lang="ko-KR" altLang="en-US">
                <a:solidFill>
                  <a:srgbClr val="0000CC"/>
                </a:solidFill>
                <a:latin typeface="Press Start 2P" panose="00000500000000000000" pitchFamily="2" charset="0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4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34D746-6EAA-414D-B371-3675A934702D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2.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주요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기능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다양한 모자이크 옵션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48191" y="1595943"/>
            <a:ext cx="1548663" cy="1511767"/>
            <a:chOff x="3774381" y="777245"/>
            <a:chExt cx="1723489" cy="17301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381" y="777245"/>
              <a:ext cx="1723489" cy="173019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2828" y="847482"/>
              <a:ext cx="1585913" cy="159238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5" y="1595942"/>
            <a:ext cx="1548663" cy="1511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548" y="1662278"/>
            <a:ext cx="1425305" cy="13916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19" y="1595942"/>
            <a:ext cx="1551496" cy="1511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211" y="1659273"/>
            <a:ext cx="1427912" cy="13916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66" y="1595942"/>
            <a:ext cx="1551496" cy="15117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13" y="1595942"/>
            <a:ext cx="1551496" cy="15117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BD6EEB-4005-40CF-9DCA-B612900D5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859" y="1659273"/>
            <a:ext cx="1427912" cy="13916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7F781F-5F07-4640-B457-91B5AFA54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6801" y="1659390"/>
            <a:ext cx="1427911" cy="139971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C84792D-8874-4AA0-8078-317CD873DAB2}"/>
              </a:ext>
            </a:extLst>
          </p:cNvPr>
          <p:cNvGrpSpPr/>
          <p:nvPr/>
        </p:nvGrpSpPr>
        <p:grpSpPr>
          <a:xfrm>
            <a:off x="2064868" y="3169080"/>
            <a:ext cx="1548663" cy="463506"/>
            <a:chOff x="1032511" y="4085630"/>
            <a:chExt cx="2989033" cy="46350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86BC3D6-036D-4DEA-A64B-1161A6035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8615FC6-5BCD-4659-906E-B9F8FB17FF92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픽셀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FF7393-3E77-4F4E-8836-179A14E53E8F}"/>
              </a:ext>
            </a:extLst>
          </p:cNvPr>
          <p:cNvGrpSpPr/>
          <p:nvPr/>
        </p:nvGrpSpPr>
        <p:grpSpPr>
          <a:xfrm>
            <a:off x="3793419" y="3169080"/>
            <a:ext cx="1548663" cy="463506"/>
            <a:chOff x="1032511" y="4085630"/>
            <a:chExt cx="2989033" cy="46350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BB07648-3ECF-49BC-8300-1191203D6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E80998-1A81-478A-94DA-58E41D8B7E2F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흐리게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EA73AF0-0D3C-4460-AAF0-C6BF7EC2E6BA}"/>
              </a:ext>
            </a:extLst>
          </p:cNvPr>
          <p:cNvGrpSpPr/>
          <p:nvPr/>
        </p:nvGrpSpPr>
        <p:grpSpPr>
          <a:xfrm>
            <a:off x="5530471" y="3169080"/>
            <a:ext cx="1548663" cy="463506"/>
            <a:chOff x="1032511" y="4085630"/>
            <a:chExt cx="2989033" cy="46350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7557D86-53EC-48A7-859A-583EA8988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56E4786-1A76-4897-80BA-2A7E7F57FBBD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스티커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817F39C-BCF0-4BB9-AFCD-DA50664E323F}"/>
              </a:ext>
            </a:extLst>
          </p:cNvPr>
          <p:cNvGrpSpPr/>
          <p:nvPr/>
        </p:nvGrpSpPr>
        <p:grpSpPr>
          <a:xfrm>
            <a:off x="7247146" y="3169080"/>
            <a:ext cx="1548663" cy="463506"/>
            <a:chOff x="1032511" y="4085630"/>
            <a:chExt cx="2989033" cy="46350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523AB32-37B5-4A14-9A2A-44D9F267C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5D74B32-D7E5-4FE6-B531-9D71870B22E6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가상얼굴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5B8BD2C-82C4-4E34-A8B7-8572398C8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0859" y="1657055"/>
            <a:ext cx="1427912" cy="1391614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66FE2A7-C416-426C-AFE1-2A59991ECA7E}"/>
              </a:ext>
            </a:extLst>
          </p:cNvPr>
          <p:cNvGrpSpPr/>
          <p:nvPr/>
        </p:nvGrpSpPr>
        <p:grpSpPr>
          <a:xfrm>
            <a:off x="5530470" y="3177196"/>
            <a:ext cx="1548663" cy="463506"/>
            <a:chOff x="1032511" y="4085630"/>
            <a:chExt cx="2989033" cy="463506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88AE922-D7D3-4D99-A203-0888B1747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65CCD2E-04EF-4559-8816-3B966D5DCA75}"/>
                </a:ext>
              </a:extLst>
            </p:cNvPr>
            <p:cNvSpPr/>
            <p:nvPr/>
          </p:nvSpPr>
          <p:spPr>
            <a:xfrm>
              <a:off x="1213776" y="4164739"/>
              <a:ext cx="2577267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600">
                  <a:solidFill>
                    <a:srgbClr val="0000CC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커스텀</a:t>
              </a:r>
              <a:r>
                <a:rPr lang="ko-KR" altLang="en-US" sz="700">
                  <a:solidFill>
                    <a:srgbClr val="0000CC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 </a:t>
              </a:r>
              <a:r>
                <a:rPr lang="ko-KR" altLang="en-US" sz="1600">
                  <a:solidFill>
                    <a:srgbClr val="0000CC"/>
                  </a:solidFill>
                  <a:latin typeface="Press Start 2P" panose="00000500000000000000" pitchFamily="2" charset="0"/>
                  <a:ea typeface="Neo둥근모" panose="02010509060201040203" pitchFamily="1" charset="-127"/>
                </a:rPr>
                <a:t>스티커</a:t>
              </a: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09806E0-2A46-4542-844C-B6B4B55F3CC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586" t="20452" r="7763" b="22840"/>
          <a:stretch/>
        </p:blipFill>
        <p:spPr>
          <a:xfrm>
            <a:off x="8019139" y="771052"/>
            <a:ext cx="733425" cy="36195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4362449-CCD7-4CBB-AD44-5B0B3B14120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7227"/>
          <a:stretch/>
        </p:blipFill>
        <p:spPr>
          <a:xfrm>
            <a:off x="34290" y="1164602"/>
            <a:ext cx="9075420" cy="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A9DB-C788-4E0E-9FBA-9B6FD74FC942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2.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주요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기능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등록된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얼굴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구분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96FB08-7EA9-4603-BDF0-E8A6190F0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86" t="20452" r="7763" b="22840"/>
          <a:stretch/>
        </p:blipFill>
        <p:spPr>
          <a:xfrm>
            <a:off x="8019139" y="771052"/>
            <a:ext cx="733425" cy="3619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FCDC05-C716-4373-922F-36E0B3401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27"/>
          <a:stretch/>
        </p:blipFill>
        <p:spPr>
          <a:xfrm>
            <a:off x="34290" y="1164602"/>
            <a:ext cx="9075420" cy="578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7F4981A-0A01-472B-9064-4A266D874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492" y="1330230"/>
            <a:ext cx="2754764" cy="333435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5D300B-8678-42BC-9986-2D802A8C40BB}"/>
              </a:ext>
            </a:extLst>
          </p:cNvPr>
          <p:cNvGrpSpPr/>
          <p:nvPr/>
        </p:nvGrpSpPr>
        <p:grpSpPr>
          <a:xfrm>
            <a:off x="3008376" y="1254071"/>
            <a:ext cx="3127248" cy="3410515"/>
            <a:chOff x="3008376" y="895255"/>
            <a:chExt cx="3127248" cy="341051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185E7F-B8CC-4B81-B60A-55F98D166093}"/>
                </a:ext>
              </a:extLst>
            </p:cNvPr>
            <p:cNvSpPr/>
            <p:nvPr/>
          </p:nvSpPr>
          <p:spPr>
            <a:xfrm>
              <a:off x="3008376" y="895255"/>
              <a:ext cx="3127248" cy="34105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98B3F4-062A-4619-8F65-0A06AB507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5227" y="1563124"/>
              <a:ext cx="2645294" cy="214526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08E1F0-F906-4080-872E-EF9193660DA4}"/>
              </a:ext>
            </a:extLst>
          </p:cNvPr>
          <p:cNvGrpSpPr/>
          <p:nvPr/>
        </p:nvGrpSpPr>
        <p:grpSpPr>
          <a:xfrm>
            <a:off x="1710735" y="1433964"/>
            <a:ext cx="6249549" cy="3262222"/>
            <a:chOff x="1167313" y="841691"/>
            <a:chExt cx="7416947" cy="38715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1CB1A20-301F-453F-B0A4-4BF666603C33}"/>
                </a:ext>
              </a:extLst>
            </p:cNvPr>
            <p:cNvSpPr/>
            <p:nvPr/>
          </p:nvSpPr>
          <p:spPr>
            <a:xfrm>
              <a:off x="2984250" y="841691"/>
              <a:ext cx="3127248" cy="3871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9874943-DEC8-4656-9445-7451F1C6E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9562"/>
            <a:stretch/>
          </p:blipFill>
          <p:spPr>
            <a:xfrm>
              <a:off x="1167313" y="927239"/>
              <a:ext cx="2344048" cy="372857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D06B9F4-DC3D-4999-AD95-386B43FD8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1500" r="46722" b="9561"/>
            <a:stretch/>
          </p:blipFill>
          <p:spPr>
            <a:xfrm>
              <a:off x="4710752" y="941277"/>
              <a:ext cx="3873508" cy="3700500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3044974-967B-4E0D-9A0F-3D4F4CF151F3}"/>
                </a:ext>
              </a:extLst>
            </p:cNvPr>
            <p:cNvCxnSpPr/>
            <p:nvPr/>
          </p:nvCxnSpPr>
          <p:spPr>
            <a:xfrm flipH="1">
              <a:off x="1335024" y="941277"/>
              <a:ext cx="3375536" cy="2588307"/>
            </a:xfrm>
            <a:prstGeom prst="line">
              <a:avLst/>
            </a:prstGeom>
            <a:ln w="381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7D75B78-3228-4E3E-9337-E80EA11E7F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0898" y="4613701"/>
              <a:ext cx="3387791" cy="6437"/>
            </a:xfrm>
            <a:prstGeom prst="line">
              <a:avLst/>
            </a:prstGeom>
            <a:ln w="381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F9DABC2-B888-484A-8369-EC796D81328B}"/>
                </a:ext>
              </a:extLst>
            </p:cNvPr>
            <p:cNvSpPr/>
            <p:nvPr/>
          </p:nvSpPr>
          <p:spPr>
            <a:xfrm>
              <a:off x="1302418" y="3529584"/>
              <a:ext cx="2044286" cy="1000631"/>
            </a:xfrm>
            <a:prstGeom prst="rect">
              <a:avLst/>
            </a:prstGeom>
            <a:ln w="381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8CEF870-6E26-433B-BCD5-14CC9376FE67}"/>
                </a:ext>
              </a:extLst>
            </p:cNvPr>
            <p:cNvSpPr/>
            <p:nvPr/>
          </p:nvSpPr>
          <p:spPr>
            <a:xfrm>
              <a:off x="4698688" y="927240"/>
              <a:ext cx="3885571" cy="3686462"/>
            </a:xfrm>
            <a:prstGeom prst="rect">
              <a:avLst/>
            </a:prstGeom>
            <a:ln w="381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16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5F799B-6C98-4C60-87FE-33B63211F7C8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3.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핵심기술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얼굴</a:t>
            </a:r>
            <a:r>
              <a:rPr lang="en-US" altLang="ko-KR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탐지</a:t>
            </a:r>
            <a:endParaRPr lang="en-US" altLang="ko-KR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29F8B-9D5A-47B0-9D31-ACF8584AF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r="2903" b="29783"/>
          <a:stretch/>
        </p:blipFill>
        <p:spPr>
          <a:xfrm>
            <a:off x="3595457" y="1695677"/>
            <a:ext cx="1942112" cy="17907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41C901-F853-4E03-A3B6-0087278796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3"/>
          <a:stretch/>
        </p:blipFill>
        <p:spPr>
          <a:xfrm>
            <a:off x="1116943" y="1695676"/>
            <a:ext cx="1942112" cy="1785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7278F1-10C1-4E15-8D9D-26A8DEECC8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00"/>
          <a:stretch/>
        </p:blipFill>
        <p:spPr>
          <a:xfrm>
            <a:off x="6092178" y="1695676"/>
            <a:ext cx="1934880" cy="1785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9F0773-E8EA-4F45-AE00-8BD8E77741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r="3072" b="29835"/>
          <a:stretch/>
        </p:blipFill>
        <p:spPr>
          <a:xfrm>
            <a:off x="3595457" y="1695676"/>
            <a:ext cx="1942112" cy="179132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0FBBC5-AF45-48E3-8860-15CDAF94C0F6}"/>
              </a:ext>
            </a:extLst>
          </p:cNvPr>
          <p:cNvGrpSpPr/>
          <p:nvPr/>
        </p:nvGrpSpPr>
        <p:grpSpPr>
          <a:xfrm>
            <a:off x="1116943" y="3607494"/>
            <a:ext cx="1942111" cy="463506"/>
            <a:chOff x="1032511" y="4085630"/>
            <a:chExt cx="2989033" cy="46350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36D180D-50EB-498B-A0FC-7C554811F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C337617-C50B-42DC-9DAD-C3FF8587984F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Open CV</a:t>
              </a:r>
              <a:endParaRPr lang="ko-KR" altLang="en-US" sz="18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227E90-DF09-4E25-AFCB-558F81BFB76A}"/>
              </a:ext>
            </a:extLst>
          </p:cNvPr>
          <p:cNvGrpSpPr/>
          <p:nvPr/>
        </p:nvGrpSpPr>
        <p:grpSpPr>
          <a:xfrm>
            <a:off x="3600944" y="3607494"/>
            <a:ext cx="1942111" cy="463506"/>
            <a:chOff x="1032511" y="4085630"/>
            <a:chExt cx="2989033" cy="46350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CC9F53F-0A73-4BDE-BED5-9578C8CE2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1BEC78-DACF-4DD5-ADC8-C43557B613B9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3DDFA</a:t>
              </a:r>
              <a:endParaRPr lang="ko-KR" altLang="en-US" sz="18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231E69-B0C3-42A3-9B63-DAFB7552C41A}"/>
              </a:ext>
            </a:extLst>
          </p:cNvPr>
          <p:cNvGrpSpPr/>
          <p:nvPr/>
        </p:nvGrpSpPr>
        <p:grpSpPr>
          <a:xfrm>
            <a:off x="6084946" y="3607494"/>
            <a:ext cx="1942111" cy="463506"/>
            <a:chOff x="1032511" y="4085630"/>
            <a:chExt cx="2989033" cy="46350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AB0E453-6995-4766-83B5-F28FCD11F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AB04AD-0D7D-4901-80B2-B0A81CACE017}"/>
                </a:ext>
              </a:extLst>
            </p:cNvPr>
            <p:cNvSpPr/>
            <p:nvPr/>
          </p:nvSpPr>
          <p:spPr>
            <a:xfrm>
              <a:off x="1213776" y="4164739"/>
              <a:ext cx="257726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MTCNN + PFLD</a:t>
              </a:r>
              <a:endParaRPr lang="ko-KR" altLang="en-US" sz="18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7A8AB6-833A-4EE5-9112-090AE3DD592C}"/>
              </a:ext>
            </a:extLst>
          </p:cNvPr>
          <p:cNvSpPr/>
          <p:nvPr/>
        </p:nvSpPr>
        <p:spPr>
          <a:xfrm>
            <a:off x="738285" y="758952"/>
            <a:ext cx="7667429" cy="85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다양한 조건에서도 얼굴을 탐지하는 최적의 모델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7ABA31D-E928-43A5-ABBF-B9CD9E22198A}"/>
              </a:ext>
            </a:extLst>
          </p:cNvPr>
          <p:cNvGrpSpPr/>
          <p:nvPr/>
        </p:nvGrpSpPr>
        <p:grpSpPr>
          <a:xfrm>
            <a:off x="6084946" y="3607494"/>
            <a:ext cx="1942111" cy="463506"/>
            <a:chOff x="1032511" y="4085630"/>
            <a:chExt cx="2989033" cy="46350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59C33F7-FF14-44E3-91FA-F8A02FF11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EDC90C-CEF0-4596-AB38-12077F26A576}"/>
                </a:ext>
              </a:extLst>
            </p:cNvPr>
            <p:cNvSpPr/>
            <p:nvPr/>
          </p:nvSpPr>
          <p:spPr>
            <a:xfrm>
              <a:off x="1213776" y="4164739"/>
              <a:ext cx="257726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rgbClr val="0000CC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MTCNN + PFLD</a:t>
              </a:r>
              <a:endParaRPr lang="ko-KR" altLang="en-US" sz="1800">
                <a:solidFill>
                  <a:srgbClr val="0000CC"/>
                </a:solidFill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80FC2B-E195-4DAA-8B6E-84C74A403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46" y="1375581"/>
            <a:ext cx="450109" cy="32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8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5F799B-6C98-4C60-87FE-33B63211F7C8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3.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핵심기술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얼굴</a:t>
            </a:r>
            <a:r>
              <a:rPr lang="en-US" altLang="ko-KR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탐지</a:t>
            </a:r>
            <a:endParaRPr lang="en-US" altLang="ko-KR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7A8AB6-833A-4EE5-9112-090AE3DD592C}"/>
              </a:ext>
            </a:extLst>
          </p:cNvPr>
          <p:cNvSpPr/>
          <p:nvPr/>
        </p:nvSpPr>
        <p:spPr>
          <a:xfrm>
            <a:off x="738285" y="758952"/>
            <a:ext cx="7667429" cy="85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다양한 조건에서도 얼굴을 탐지하는 최적의 모델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BF273A-0B04-455F-BA5C-AC5B68952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3"/>
          <a:stretch/>
        </p:blipFill>
        <p:spPr>
          <a:xfrm>
            <a:off x="1116943" y="1703060"/>
            <a:ext cx="1942112" cy="1785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2E31ADA-BA43-411E-8F0F-B238F02C93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00"/>
          <a:stretch/>
        </p:blipFill>
        <p:spPr>
          <a:xfrm>
            <a:off x="6092178" y="1703060"/>
            <a:ext cx="1934880" cy="17854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FC74BA2-9816-4594-96D5-98C83B896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r="3072" b="29835"/>
          <a:stretch/>
        </p:blipFill>
        <p:spPr>
          <a:xfrm>
            <a:off x="3595457" y="1703060"/>
            <a:ext cx="1942112" cy="179132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E699F2-B6DD-47EC-9E96-5DD78EA59D48}"/>
              </a:ext>
            </a:extLst>
          </p:cNvPr>
          <p:cNvGrpSpPr/>
          <p:nvPr/>
        </p:nvGrpSpPr>
        <p:grpSpPr>
          <a:xfrm>
            <a:off x="1116943" y="3614878"/>
            <a:ext cx="1942111" cy="463506"/>
            <a:chOff x="1032511" y="4085630"/>
            <a:chExt cx="2989033" cy="46350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DADA4F1-EDA8-4055-9786-2F6D1D005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CBEDA5-09A6-448C-866B-B6C562BD5CF6}"/>
                </a:ext>
              </a:extLst>
            </p:cNvPr>
            <p:cNvSpPr/>
            <p:nvPr/>
          </p:nvSpPr>
          <p:spPr>
            <a:xfrm>
              <a:off x="1330925" y="4164739"/>
              <a:ext cx="2342971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어두운 얼굴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C1D22D-6877-4902-9E48-3C7054E2BE53}"/>
              </a:ext>
            </a:extLst>
          </p:cNvPr>
          <p:cNvGrpSpPr/>
          <p:nvPr/>
        </p:nvGrpSpPr>
        <p:grpSpPr>
          <a:xfrm>
            <a:off x="3600944" y="3614878"/>
            <a:ext cx="1942111" cy="463506"/>
            <a:chOff x="1032511" y="4085630"/>
            <a:chExt cx="2989033" cy="46350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7DD4559-4547-4075-A5F2-E845541F4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DADE6D3-E1C7-4293-BEF9-37B614B3325E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측면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5F64261-6BE1-456A-A2CF-AF3A00718CB6}"/>
              </a:ext>
            </a:extLst>
          </p:cNvPr>
          <p:cNvGrpSpPr/>
          <p:nvPr/>
        </p:nvGrpSpPr>
        <p:grpSpPr>
          <a:xfrm>
            <a:off x="6084946" y="3614878"/>
            <a:ext cx="1942111" cy="463506"/>
            <a:chOff x="1032511" y="4085630"/>
            <a:chExt cx="2989033" cy="46350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DC9EDC1-6983-491E-BBBC-A00CCC528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A9D4D4F-5817-4F65-BD18-E8000CC26E9D}"/>
                </a:ext>
              </a:extLst>
            </p:cNvPr>
            <p:cNvSpPr/>
            <p:nvPr/>
          </p:nvSpPr>
          <p:spPr>
            <a:xfrm>
              <a:off x="1084912" y="4164739"/>
              <a:ext cx="2834996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일부가 가려진 얼굴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4F6355-47AA-4863-847B-CBE139BDAC11}"/>
              </a:ext>
            </a:extLst>
          </p:cNvPr>
          <p:cNvSpPr/>
          <p:nvPr/>
        </p:nvSpPr>
        <p:spPr>
          <a:xfrm>
            <a:off x="1310836" y="1919835"/>
            <a:ext cx="6536799" cy="12184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예시 필요</a:t>
            </a:r>
            <a:endParaRPr lang="en-US" altLang="ko-KR"/>
          </a:p>
          <a:p>
            <a:pPr algn="ctr"/>
            <a:r>
              <a:rPr lang="ko-KR" altLang="en-US"/>
              <a:t>인식 전 </a:t>
            </a:r>
            <a:r>
              <a:rPr lang="en-US" altLang="ko-KR"/>
              <a:t>/ </a:t>
            </a:r>
            <a:r>
              <a:rPr lang="ko-KR" altLang="en-US"/>
              <a:t>인식 후 두장씩</a:t>
            </a:r>
            <a:endParaRPr lang="en-US" altLang="ko-KR"/>
          </a:p>
          <a:p>
            <a:pPr algn="ctr"/>
            <a:r>
              <a:rPr lang="ko-KR" altLang="en-US"/>
              <a:t>일부가 가려진 얼굴은 마스크 쓴 걸로</a:t>
            </a:r>
          </a:p>
        </p:txBody>
      </p:sp>
    </p:spTree>
    <p:extLst>
      <p:ext uri="{BB962C8B-B14F-4D97-AF65-F5344CB8AC3E}">
        <p14:creationId xmlns:p14="http://schemas.microsoft.com/office/powerpoint/2010/main" val="141926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477E8-E7E4-45D4-B22B-500F2755C919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3.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핵심기술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가상얼굴</a:t>
            </a:r>
            <a:r>
              <a:rPr lang="en-US" altLang="ko-KR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생성</a:t>
            </a:r>
            <a:endParaRPr lang="en-US" altLang="ko-KR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DC7099-B508-4BEE-B44E-204C4567B0A5}"/>
              </a:ext>
            </a:extLst>
          </p:cNvPr>
          <p:cNvSpPr/>
          <p:nvPr/>
        </p:nvSpPr>
        <p:spPr>
          <a:xfrm>
            <a:off x="738285" y="758952"/>
            <a:ext cx="7667429" cy="85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자존심 강한 두 인공신경망의 싸움</a:t>
            </a:r>
            <a:r>
              <a:rPr lang="en-US" altLang="ko-KR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DCGAN</a:t>
            </a:r>
            <a:endParaRPr lang="ko-KR" altLang="en-US" sz="240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8799F7-5C8F-4D49-A3E9-7FF5F1115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28" y="1782499"/>
            <a:ext cx="6806744" cy="2482050"/>
          </a:xfrm>
          <a:prstGeom prst="rect">
            <a:avLst/>
          </a:prstGeom>
        </p:spPr>
      </p:pic>
      <p:pic>
        <p:nvPicPr>
          <p:cNvPr id="7" name="Picture 2" descr="Deep Convolutional Generative Adversarial Networks — The Straight Dope 0.1  documentation">
            <a:extLst>
              <a:ext uri="{FF2B5EF4-FFF2-40B4-BE49-F238E27FC236}">
                <a16:creationId xmlns:a16="http://schemas.microsoft.com/office/drawing/2014/main" id="{418BEB08-5BFC-4E10-A6BC-FBB73A43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61" y="2295969"/>
            <a:ext cx="6245475" cy="1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2321FC-B3E2-4DD9-A1CA-2DC95A24E0C4}"/>
              </a:ext>
            </a:extLst>
          </p:cNvPr>
          <p:cNvGrpSpPr/>
          <p:nvPr/>
        </p:nvGrpSpPr>
        <p:grpSpPr>
          <a:xfrm>
            <a:off x="1034473" y="1708727"/>
            <a:ext cx="7075054" cy="2789382"/>
            <a:chOff x="1034473" y="1708727"/>
            <a:chExt cx="7075054" cy="278938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05E17F-94C0-4614-A132-D093D5B280D9}"/>
                </a:ext>
              </a:extLst>
            </p:cNvPr>
            <p:cNvSpPr/>
            <p:nvPr/>
          </p:nvSpPr>
          <p:spPr>
            <a:xfrm>
              <a:off x="1034473" y="1708727"/>
              <a:ext cx="7075054" cy="2789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DCB77D-E314-495F-BCF9-4BD6C4A18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7225" y="1733242"/>
              <a:ext cx="4329545" cy="2398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10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477E8-E7E4-45D4-B22B-500F2755C919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3.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핵심기술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가상얼굴</a:t>
            </a:r>
            <a:r>
              <a:rPr lang="en-US" altLang="ko-KR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생성</a:t>
            </a:r>
            <a:endParaRPr lang="en-US" altLang="ko-KR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9" name="Google Shape;405;p42">
            <a:extLst>
              <a:ext uri="{FF2B5EF4-FFF2-40B4-BE49-F238E27FC236}">
                <a16:creationId xmlns:a16="http://schemas.microsoft.com/office/drawing/2014/main" id="{EB545335-4F96-435B-A923-350C588B59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88" y="1180795"/>
            <a:ext cx="1596423" cy="15776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6F724E0-791B-4D15-B445-F7E9954FA177}"/>
              </a:ext>
            </a:extLst>
          </p:cNvPr>
          <p:cNvSpPr/>
          <p:nvPr/>
        </p:nvSpPr>
        <p:spPr>
          <a:xfrm>
            <a:off x="1522794" y="1180795"/>
            <a:ext cx="1539240" cy="153924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B310EC7-0844-4064-9B08-D2FC89FD229A}"/>
              </a:ext>
            </a:extLst>
          </p:cNvPr>
          <p:cNvSpPr/>
          <p:nvPr/>
        </p:nvSpPr>
        <p:spPr>
          <a:xfrm>
            <a:off x="3796443" y="3018465"/>
            <a:ext cx="1539240" cy="153924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AFC927-D60A-40FA-BFD1-22B908DB4BBB}"/>
              </a:ext>
            </a:extLst>
          </p:cNvPr>
          <p:cNvSpPr/>
          <p:nvPr/>
        </p:nvSpPr>
        <p:spPr>
          <a:xfrm>
            <a:off x="1522794" y="3018465"/>
            <a:ext cx="1539240" cy="153924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DA4A1D1-817A-41B3-BDA1-5411B825E46F}"/>
              </a:ext>
            </a:extLst>
          </p:cNvPr>
          <p:cNvSpPr/>
          <p:nvPr/>
        </p:nvSpPr>
        <p:spPr>
          <a:xfrm>
            <a:off x="6098683" y="3018465"/>
            <a:ext cx="1539240" cy="153924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BA1990-1475-410B-AC49-3CECEB585307}"/>
              </a:ext>
            </a:extLst>
          </p:cNvPr>
          <p:cNvSpPr/>
          <p:nvPr/>
        </p:nvSpPr>
        <p:spPr>
          <a:xfrm>
            <a:off x="6098683" y="1169148"/>
            <a:ext cx="1539240" cy="153924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50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AED0A9-7ABF-4C76-B15C-918B770945BE}"/>
              </a:ext>
            </a:extLst>
          </p:cNvPr>
          <p:cNvGrpSpPr/>
          <p:nvPr/>
        </p:nvGrpSpPr>
        <p:grpSpPr>
          <a:xfrm>
            <a:off x="1116943" y="3614878"/>
            <a:ext cx="1942111" cy="463506"/>
            <a:chOff x="1032511" y="4085630"/>
            <a:chExt cx="2989033" cy="46350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9771B14-B057-4F3B-8499-E0425F631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E36F5D-DAAC-4DD8-8DA3-596801DFBC30}"/>
                </a:ext>
              </a:extLst>
            </p:cNvPr>
            <p:cNvSpPr/>
            <p:nvPr/>
          </p:nvSpPr>
          <p:spPr>
            <a:xfrm>
              <a:off x="1330925" y="4164739"/>
              <a:ext cx="2342971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원본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D3658D-AF8E-4580-8C9C-146B0EE812E7}"/>
              </a:ext>
            </a:extLst>
          </p:cNvPr>
          <p:cNvGrpSpPr/>
          <p:nvPr/>
        </p:nvGrpSpPr>
        <p:grpSpPr>
          <a:xfrm>
            <a:off x="3600944" y="3614878"/>
            <a:ext cx="1942111" cy="463506"/>
            <a:chOff x="1032511" y="4085630"/>
            <a:chExt cx="2989033" cy="46350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36D889E-79FF-4BF9-BB60-7BA83BC7A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97DDFD4-1E5E-4BA7-849F-68A37AA538D9}"/>
                </a:ext>
              </a:extLst>
            </p:cNvPr>
            <p:cNvSpPr/>
            <p:nvPr/>
          </p:nvSpPr>
          <p:spPr>
            <a:xfrm>
              <a:off x="1534239" y="4164739"/>
              <a:ext cx="1936339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합성 대상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7F5878-08ED-4600-8651-B9FF791C785E}"/>
              </a:ext>
            </a:extLst>
          </p:cNvPr>
          <p:cNvGrpSpPr/>
          <p:nvPr/>
        </p:nvGrpSpPr>
        <p:grpSpPr>
          <a:xfrm>
            <a:off x="6084946" y="3614878"/>
            <a:ext cx="1942111" cy="463506"/>
            <a:chOff x="1032511" y="4085630"/>
            <a:chExt cx="2989033" cy="46350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1112349-60D3-4182-B075-72B598C7A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5" t="1" r="879" b="7074"/>
            <a:stretch/>
          </p:blipFill>
          <p:spPr>
            <a:xfrm>
              <a:off x="1032511" y="4085630"/>
              <a:ext cx="2989033" cy="46350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037EB1-7A6C-4383-8301-A56513E1FD80}"/>
                </a:ext>
              </a:extLst>
            </p:cNvPr>
            <p:cNvSpPr/>
            <p:nvPr/>
          </p:nvSpPr>
          <p:spPr>
            <a:xfrm>
              <a:off x="1084912" y="4164739"/>
              <a:ext cx="2834996" cy="3215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결과</a:t>
              </a:r>
            </a:p>
          </p:txBody>
        </p:sp>
      </p:grpSp>
      <p:pic>
        <p:nvPicPr>
          <p:cNvPr id="25" name="Google Shape;425;p44">
            <a:extLst>
              <a:ext uri="{FF2B5EF4-FFF2-40B4-BE49-F238E27FC236}">
                <a16:creationId xmlns:a16="http://schemas.microsoft.com/office/drawing/2014/main" id="{0BEAA596-DF1B-461A-8E74-16B7840971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6560"/>
          <a:stretch/>
        </p:blipFill>
        <p:spPr>
          <a:xfrm>
            <a:off x="1116943" y="1703060"/>
            <a:ext cx="1972085" cy="17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29;p44">
            <a:extLst>
              <a:ext uri="{FF2B5EF4-FFF2-40B4-BE49-F238E27FC236}">
                <a16:creationId xmlns:a16="http://schemas.microsoft.com/office/drawing/2014/main" id="{561F4AA5-00F0-42DB-A563-06DE2B71B6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886" r="25359" b="40581"/>
          <a:stretch/>
        </p:blipFill>
        <p:spPr>
          <a:xfrm>
            <a:off x="3595458" y="1703061"/>
            <a:ext cx="1942112" cy="178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26;p44">
            <a:extLst>
              <a:ext uri="{FF2B5EF4-FFF2-40B4-BE49-F238E27FC236}">
                <a16:creationId xmlns:a16="http://schemas.microsoft.com/office/drawing/2014/main" id="{E3B340FB-6400-44C5-8E4C-D31CA80CA9D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5024"/>
          <a:stretch/>
        </p:blipFill>
        <p:spPr>
          <a:xfrm>
            <a:off x="6092178" y="1703060"/>
            <a:ext cx="1926818" cy="17809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847183E3-8345-4936-9046-B340D611D049}"/>
              </a:ext>
            </a:extLst>
          </p:cNvPr>
          <p:cNvSpPr/>
          <p:nvPr/>
        </p:nvSpPr>
        <p:spPr>
          <a:xfrm>
            <a:off x="3147678" y="2402562"/>
            <a:ext cx="381915" cy="381915"/>
          </a:xfrm>
          <a:prstGeom prst="mathPlus">
            <a:avLst>
              <a:gd name="adj1" fmla="val 96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같음 기호 2">
            <a:extLst>
              <a:ext uri="{FF2B5EF4-FFF2-40B4-BE49-F238E27FC236}">
                <a16:creationId xmlns:a16="http://schemas.microsoft.com/office/drawing/2014/main" id="{85C78C72-7B38-4921-A91B-9AEB5B94E110}"/>
              </a:ext>
            </a:extLst>
          </p:cNvPr>
          <p:cNvSpPr/>
          <p:nvPr/>
        </p:nvSpPr>
        <p:spPr>
          <a:xfrm>
            <a:off x="5625885" y="2430178"/>
            <a:ext cx="377977" cy="326681"/>
          </a:xfrm>
          <a:prstGeom prst="mathEqual">
            <a:avLst>
              <a:gd name="adj1" fmla="val 12611"/>
              <a:gd name="adj2" fmla="val 1176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94278B-271B-4098-835A-5B221FEC8782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3.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핵심기술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얼굴</a:t>
            </a:r>
            <a:r>
              <a:rPr lang="en-US" altLang="ko-KR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교환</a:t>
            </a:r>
            <a:endParaRPr lang="en-US" altLang="ko-KR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B797AA-C2D9-41F4-A3AB-CE3F890698E4}"/>
              </a:ext>
            </a:extLst>
          </p:cNvPr>
          <p:cNvSpPr/>
          <p:nvPr/>
        </p:nvSpPr>
        <p:spPr>
          <a:xfrm>
            <a:off x="738285" y="758952"/>
            <a:ext cx="7667429" cy="85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MTCNN</a:t>
            </a:r>
            <a:r>
              <a:rPr lang="ko-KR" altLang="en-US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+ PFLD</a:t>
            </a:r>
            <a:r>
              <a:rPr lang="ko-KR" altLang="en-US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를 이용한 얼굴 분해</a:t>
            </a:r>
            <a:r>
              <a:rPr lang="en-US" altLang="ko-KR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-</a:t>
            </a:r>
            <a:r>
              <a:rPr lang="ko-KR" altLang="en-US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재조립</a:t>
            </a:r>
          </a:p>
        </p:txBody>
      </p:sp>
    </p:spTree>
    <p:extLst>
      <p:ext uri="{BB962C8B-B14F-4D97-AF65-F5344CB8AC3E}">
        <p14:creationId xmlns:p14="http://schemas.microsoft.com/office/powerpoint/2010/main" val="196313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42C6E-77D8-4A93-890E-C9AFF76A4DAA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3.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핵심기술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 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등록된</a:t>
            </a:r>
            <a:r>
              <a:rPr lang="en-US" altLang="ko-KR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얼굴</a:t>
            </a:r>
            <a:r>
              <a:rPr lang="en-US" altLang="ko-KR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인식</a:t>
            </a:r>
            <a:endParaRPr lang="en-US" altLang="ko-KR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3FFB7A-FB41-4B2F-897A-9814DF915BBE}"/>
              </a:ext>
            </a:extLst>
          </p:cNvPr>
          <p:cNvSpPr/>
          <p:nvPr/>
        </p:nvSpPr>
        <p:spPr>
          <a:xfrm>
            <a:off x="738285" y="758952"/>
            <a:ext cx="7667429" cy="85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Open CV Face Recognition </a:t>
            </a:r>
            <a:r>
              <a:rPr lang="ko-KR" altLang="en-US" sz="24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유사도 측정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1ED54-CA8E-4E8B-B393-0AFEAD8601BD}"/>
              </a:ext>
            </a:extLst>
          </p:cNvPr>
          <p:cNvSpPr/>
          <p:nvPr/>
        </p:nvSpPr>
        <p:spPr>
          <a:xfrm>
            <a:off x="1310836" y="1919835"/>
            <a:ext cx="6536799" cy="12184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예시 필요</a:t>
            </a:r>
            <a:endParaRPr lang="en-US" altLang="ko-KR"/>
          </a:p>
          <a:p>
            <a:pPr algn="ctr"/>
            <a:r>
              <a:rPr lang="ko-KR" altLang="en-US"/>
              <a:t>문명기 </a:t>
            </a:r>
            <a:r>
              <a:rPr lang="en-US" altLang="ko-KR"/>
              <a:t>98.32394% </a:t>
            </a:r>
            <a:r>
              <a:rPr lang="ko-KR" altLang="en-US"/>
              <a:t>이런 거 대충 </a:t>
            </a:r>
            <a:r>
              <a:rPr lang="en-US" altLang="ko-KR"/>
              <a:t>PPT</a:t>
            </a:r>
            <a:r>
              <a:rPr lang="ko-KR" altLang="en-US"/>
              <a:t>로 만들기</a:t>
            </a:r>
            <a:endParaRPr lang="en-US" altLang="ko-KR"/>
          </a:p>
          <a:p>
            <a:pPr algn="ctr"/>
            <a:r>
              <a:rPr lang="ko-KR" altLang="en-US"/>
              <a:t>아님 삭제</a:t>
            </a:r>
            <a:r>
              <a:rPr lang="en-US" altLang="ko-K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9565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7E07FC-C3A7-433B-ACC3-8487B58DCFA7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4.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서비스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시연</a:t>
            </a:r>
            <a:endParaRPr lang="en-US" altLang="ko-KR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E8D721-2217-4943-A82C-B3855F5D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333" y="1412647"/>
            <a:ext cx="2321334" cy="2318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45241095-C09D-4862-BBAB-9604646F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70" y="3776379"/>
            <a:ext cx="2353260" cy="48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1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460" y="358702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1.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프로젝트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소개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UCC_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시청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94B93-F904-4270-97D4-3C2422AB16F6}"/>
              </a:ext>
            </a:extLst>
          </p:cNvPr>
          <p:cNvSpPr txBox="1"/>
          <p:nvPr/>
        </p:nvSpPr>
        <p:spPr>
          <a:xfrm>
            <a:off x="912641" y="1207095"/>
            <a:ext cx="51387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>
                <a:solidFill>
                  <a:schemeClr val="tx1"/>
                </a:solidFill>
                <a:effectLst>
                  <a:outerShdw dist="50800" dir="2700000" algn="tl" rotWithShape="0">
                    <a:srgbClr val="0070C0">
                      <a:alpha val="40000"/>
                    </a:srgbClr>
                  </a:outerShdw>
                </a:effectLst>
                <a:latin typeface="Press Start 2P" panose="00000500000000000000" pitchFamily="2" charset="0"/>
                <a:ea typeface="Microsoft YaHei UI Light" panose="020B0502040204020203" pitchFamily="34" charset="-122"/>
              </a:rPr>
              <a:t>FACE/OFF</a:t>
            </a:r>
            <a:endParaRPr lang="ko-KR" altLang="en-US" sz="4400" dirty="0">
              <a:solidFill>
                <a:schemeClr val="tx1"/>
              </a:solidFill>
              <a:effectLst>
                <a:outerShdw dist="50800" dir="2700000" algn="tl" rotWithShape="0">
                  <a:srgbClr val="0070C0">
                    <a:alpha val="40000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2153D9-6B7D-45B9-BCF6-F4C0B4BD4F8A}"/>
              </a:ext>
            </a:extLst>
          </p:cNvPr>
          <p:cNvSpPr txBox="1"/>
          <p:nvPr/>
        </p:nvSpPr>
        <p:spPr>
          <a:xfrm>
            <a:off x="1085749" y="2078939"/>
            <a:ext cx="6908459" cy="584775"/>
          </a:xfrm>
          <a:prstGeom prst="rect">
            <a:avLst/>
          </a:prstGeom>
          <a:noFill/>
          <a:effectLst>
            <a:outerShdw dist="12700" dir="2700000" algn="tl" rotWithShape="0">
              <a:prstClr val="black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200">
                <a:solidFill>
                  <a:srgbClr val="333333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: </a:t>
            </a:r>
            <a:r>
              <a:rPr lang="ko-KR" altLang="en-US" sz="3200">
                <a:solidFill>
                  <a:srgbClr val="333333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간편한</a:t>
            </a:r>
            <a:r>
              <a:rPr lang="ko-KR" altLang="en-US" sz="3200" b="0" i="0">
                <a:solidFill>
                  <a:srgbClr val="333333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 모자이크 </a:t>
            </a:r>
            <a:r>
              <a:rPr lang="ko-KR" altLang="en-US" sz="320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웹 어플리케이션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F3689B7-B22B-4470-8EA0-6A7E23E457E7}"/>
              </a:ext>
            </a:extLst>
          </p:cNvPr>
          <p:cNvGrpSpPr/>
          <p:nvPr/>
        </p:nvGrpSpPr>
        <p:grpSpPr>
          <a:xfrm>
            <a:off x="1187464" y="2828098"/>
            <a:ext cx="6806744" cy="890462"/>
            <a:chOff x="1187464" y="2828098"/>
            <a:chExt cx="6806744" cy="890462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7F08BF6-77FB-4131-A221-C2F15E9E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464" y="2828098"/>
              <a:ext cx="6806744" cy="890462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BE6BC8B-4B65-4509-9CF4-30796837E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5253" y="3013649"/>
              <a:ext cx="416268" cy="571401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C1E6281-7EC9-4340-B203-90E32CE75D68}"/>
                </a:ext>
              </a:extLst>
            </p:cNvPr>
            <p:cNvSpPr/>
            <p:nvPr/>
          </p:nvSpPr>
          <p:spPr>
            <a:xfrm>
              <a:off x="2755555" y="3149836"/>
              <a:ext cx="3934604" cy="321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[FACE/OFF</a:t>
              </a:r>
              <a:r>
                <a:rPr lang="ko-KR" altLang="en-US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가 알고싶다</a:t>
              </a:r>
              <a:r>
                <a:rPr lang="en-US" altLang="ko-KR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]</a:t>
              </a:r>
              <a:r>
                <a:rPr lang="ko-KR" altLang="en-US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 제 </a:t>
              </a:r>
              <a:r>
                <a:rPr lang="en-US" altLang="ko-KR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1</a:t>
              </a:r>
              <a:r>
                <a:rPr lang="ko-KR" altLang="en-US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화</a:t>
              </a:r>
            </a:p>
          </p:txBody>
        </p:sp>
      </p:grpSp>
      <p:pic>
        <p:nvPicPr>
          <p:cNvPr id="86" name="그림 85">
            <a:hlinkClick r:id="rId5"/>
            <a:extLst>
              <a:ext uri="{FF2B5EF4-FFF2-40B4-BE49-F238E27FC236}">
                <a16:creationId xmlns:a16="http://schemas.microsoft.com/office/drawing/2014/main" id="{B53AB630-0F42-4838-AD62-F47A6DC9A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137" y="3804645"/>
            <a:ext cx="6803726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1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E47E3-9AEE-4564-A353-01CC9BA4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A3AEA-FD90-47C8-8C89-B8249B22644B}"/>
              </a:ext>
            </a:extLst>
          </p:cNvPr>
          <p:cNvSpPr txBox="1"/>
          <p:nvPr/>
        </p:nvSpPr>
        <p:spPr>
          <a:xfrm>
            <a:off x="1217197" y="1503438"/>
            <a:ext cx="66938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lt1"/>
                </a:solidFill>
                <a:effectLst>
                  <a:outerShdw dist="38100" dir="2700000" sx="102000" sy="102000" algn="tl" rotWithShape="0">
                    <a:srgbClr val="0070C0">
                      <a:alpha val="40000"/>
                    </a:srgb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감사합니다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7CD6CA-FD0F-4FD0-9E53-85FF1ECA65B2}"/>
              </a:ext>
            </a:extLst>
          </p:cNvPr>
          <p:cNvSpPr txBox="1"/>
          <p:nvPr/>
        </p:nvSpPr>
        <p:spPr>
          <a:xfrm>
            <a:off x="3273742" y="2483290"/>
            <a:ext cx="2580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n w="12700">
                  <a:solidFill>
                    <a:srgbClr val="00B0F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ss Start 2P" panose="00000500000000000000" pitchFamily="2" charset="0"/>
                <a:ea typeface="Neo둥근모" panose="02010509060201040203" pitchFamily="1" charset="-127"/>
              </a:rPr>
              <a:t>SSAFY A207</a:t>
            </a:r>
            <a:endParaRPr lang="ko-KR" altLang="en-US" sz="1800">
              <a:ln w="12700">
                <a:solidFill>
                  <a:srgbClr val="00B0F0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ss Start 2P" panose="00000500000000000000" pitchFamily="2" charset="0"/>
              <a:ea typeface="Neo둥근모" panose="02010509060201040203" pitchFamily="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E075F-2222-4A29-B86F-22460ACF33D6}"/>
              </a:ext>
            </a:extLst>
          </p:cNvPr>
          <p:cNvSpPr txBox="1"/>
          <p:nvPr/>
        </p:nvSpPr>
        <p:spPr>
          <a:xfrm>
            <a:off x="2286000" y="414880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>
                <a:solidFill>
                  <a:schemeClr val="bg1">
                    <a:lumMod val="95000"/>
                  </a:schemeClr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© copyright 2020-2049. Not all right reserved.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/>
            </a:r>
            <a:br>
              <a:rPr lang="en-US" altLang="ko-KR">
                <a:solidFill>
                  <a:schemeClr val="bg1">
                    <a:lumMod val="9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</a:br>
            <a:r>
              <a:rPr lang="en-US" altLang="ko-KR" b="0">
                <a:solidFill>
                  <a:schemeClr val="bg1">
                    <a:lumMod val="95000"/>
                  </a:schemeClr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Powered by SSAFY.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83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34D746-6EAA-414D-B371-3675A934702D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1.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프로젝트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소개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개발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배경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1F9607-9B9A-4B27-A8D7-7CF403952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901" y="1009667"/>
            <a:ext cx="2390196" cy="349941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E3E3853-0ECA-4584-A1A6-466AA64B4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185" y="1882842"/>
            <a:ext cx="3657917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34D746-6EAA-414D-B371-3675A934702D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1.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프로젝트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소개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개발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배경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A45C722-AF0D-41CE-A97A-4BBDDAEB2438}"/>
              </a:ext>
            </a:extLst>
          </p:cNvPr>
          <p:cNvGrpSpPr/>
          <p:nvPr/>
        </p:nvGrpSpPr>
        <p:grpSpPr>
          <a:xfrm>
            <a:off x="1187463" y="3487521"/>
            <a:ext cx="6806744" cy="890462"/>
            <a:chOff x="1187464" y="3495610"/>
            <a:chExt cx="6806744" cy="89046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8AA8FD7-9BDF-4A89-BE1C-99C65AEC5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464" y="3495610"/>
              <a:ext cx="6806744" cy="89046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5248902-75A6-4826-97DA-71CF0B90A9E6}"/>
                </a:ext>
              </a:extLst>
            </p:cNvPr>
            <p:cNvSpPr/>
            <p:nvPr/>
          </p:nvSpPr>
          <p:spPr>
            <a:xfrm>
              <a:off x="1691673" y="3780080"/>
              <a:ext cx="5760653" cy="321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‘</a:t>
              </a:r>
              <a:r>
                <a:rPr lang="ko-KR" altLang="en-US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귀찮은데</a:t>
              </a:r>
              <a:r>
                <a:rPr lang="en-US" altLang="ko-KR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..</a:t>
              </a:r>
              <a:r>
                <a:rPr lang="ko-KR" altLang="en-US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 그냥 올려도 모르지 않을까</a:t>
              </a:r>
              <a:r>
                <a:rPr lang="en-US" altLang="ko-KR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?’</a:t>
              </a:r>
              <a:endParaRPr lang="ko-KR" altLang="en-US" sz="20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7FB487D-416C-423D-B6FA-9E796F29AA94}"/>
              </a:ext>
            </a:extLst>
          </p:cNvPr>
          <p:cNvGrpSpPr/>
          <p:nvPr/>
        </p:nvGrpSpPr>
        <p:grpSpPr>
          <a:xfrm>
            <a:off x="1737394" y="1476011"/>
            <a:ext cx="5677917" cy="1489888"/>
            <a:chOff x="2783270" y="1476011"/>
            <a:chExt cx="5677917" cy="14898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0244A79-2DB7-4DAD-8767-C9B179752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83270" y="1476011"/>
              <a:ext cx="1489888" cy="148988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DD77B2E-1AC3-4764-9A5E-ADA90D420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70844" y="1476011"/>
              <a:ext cx="1489888" cy="148988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99A4D3-B710-4852-9D24-22B330B2FDC1}"/>
                </a:ext>
              </a:extLst>
            </p:cNvPr>
            <p:cNvSpPr/>
            <p:nvPr/>
          </p:nvSpPr>
          <p:spPr>
            <a:xfrm>
              <a:off x="2783270" y="1910080"/>
              <a:ext cx="1489888" cy="233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014ED92-EF73-44E6-B531-ADAD23540E81}"/>
                </a:ext>
              </a:extLst>
            </p:cNvPr>
            <p:cNvSpPr/>
            <p:nvPr/>
          </p:nvSpPr>
          <p:spPr>
            <a:xfrm>
              <a:off x="4870844" y="1910080"/>
              <a:ext cx="1489888" cy="233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CA6DE55-925C-43C6-AB7E-34CEE7D88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8418" y="1476011"/>
              <a:ext cx="1502769" cy="148988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E6BA32B-2BEA-4EEF-9EF2-137038BB780E}"/>
                </a:ext>
              </a:extLst>
            </p:cNvPr>
            <p:cNvSpPr/>
            <p:nvPr/>
          </p:nvSpPr>
          <p:spPr>
            <a:xfrm>
              <a:off x="6971299" y="1910080"/>
              <a:ext cx="1489888" cy="2336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1186FC6-CA5B-49DA-9EC6-8E995C805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877" y="1833324"/>
            <a:ext cx="3657917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AB89C0-5552-4754-AC37-5C4B8FF2E79C}"/>
              </a:ext>
            </a:extLst>
          </p:cNvPr>
          <p:cNvSpPr/>
          <p:nvPr/>
        </p:nvSpPr>
        <p:spPr>
          <a:xfrm>
            <a:off x="1819655" y="1842987"/>
            <a:ext cx="5660097" cy="19060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4D746-6EAA-414D-B371-3675A934702D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1.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프로젝트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소개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개발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배경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A33D79-25D9-41AE-AB9D-5D5D53C2B39C}"/>
              </a:ext>
            </a:extLst>
          </p:cNvPr>
          <p:cNvSpPr/>
          <p:nvPr/>
        </p:nvSpPr>
        <p:spPr>
          <a:xfrm>
            <a:off x="1691673" y="1228904"/>
            <a:ext cx="5760653" cy="321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초상권 침해관련 피해 신고건수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EBE18F-D8E1-40C4-A1FD-2F7755C7777A}"/>
              </a:ext>
            </a:extLst>
          </p:cNvPr>
          <p:cNvSpPr/>
          <p:nvPr/>
        </p:nvSpPr>
        <p:spPr>
          <a:xfrm>
            <a:off x="563200" y="2061008"/>
            <a:ext cx="1379055" cy="321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2014</a:t>
            </a:r>
            <a:r>
              <a:rPr lang="ko-KR" altLang="en-US" sz="20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D541B4-5927-46C9-BC04-A80D8C3BE1FD}"/>
              </a:ext>
            </a:extLst>
          </p:cNvPr>
          <p:cNvSpPr/>
          <p:nvPr/>
        </p:nvSpPr>
        <p:spPr>
          <a:xfrm>
            <a:off x="563200" y="3150109"/>
            <a:ext cx="1379055" cy="321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2018</a:t>
            </a:r>
            <a:r>
              <a:rPr lang="ko-KR" altLang="en-US" sz="20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C1EA3B-CEA4-46FB-B9AF-F12552939E64}"/>
              </a:ext>
            </a:extLst>
          </p:cNvPr>
          <p:cNvSpPr/>
          <p:nvPr/>
        </p:nvSpPr>
        <p:spPr>
          <a:xfrm>
            <a:off x="1819656" y="2030327"/>
            <a:ext cx="1901952" cy="382881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33DF9B-6CE4-4EB5-A718-2DF13E0AA3BB}"/>
              </a:ext>
            </a:extLst>
          </p:cNvPr>
          <p:cNvSpPr/>
          <p:nvPr/>
        </p:nvSpPr>
        <p:spPr>
          <a:xfrm>
            <a:off x="1822502" y="3119428"/>
            <a:ext cx="3816500" cy="38288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6FA37E-86BB-4128-82AC-82A29A589BFF}"/>
              </a:ext>
            </a:extLst>
          </p:cNvPr>
          <p:cNvSpPr/>
          <p:nvPr/>
        </p:nvSpPr>
        <p:spPr>
          <a:xfrm>
            <a:off x="3831337" y="2061008"/>
            <a:ext cx="1170431" cy="321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5,017</a:t>
            </a:r>
            <a:endParaRPr lang="ko-KR" altLang="en-US" sz="200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015C32-A328-43D1-B3A7-094A6387AA74}"/>
              </a:ext>
            </a:extLst>
          </p:cNvPr>
          <p:cNvSpPr/>
          <p:nvPr/>
        </p:nvSpPr>
        <p:spPr>
          <a:xfrm>
            <a:off x="5715001" y="3150107"/>
            <a:ext cx="1170431" cy="321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10,188</a:t>
            </a:r>
            <a:endParaRPr lang="ko-KR" altLang="en-US" sz="200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58BFE6-6495-4B8F-BD4C-6C1E8055D2EC}"/>
              </a:ext>
            </a:extLst>
          </p:cNvPr>
          <p:cNvSpPr/>
          <p:nvPr/>
        </p:nvSpPr>
        <p:spPr>
          <a:xfrm>
            <a:off x="1719105" y="3806300"/>
            <a:ext cx="5760653" cy="321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출처 </a:t>
            </a:r>
            <a:r>
              <a:rPr lang="en-US" altLang="ko-KR" sz="12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: </a:t>
            </a:r>
            <a:r>
              <a:rPr lang="ko-KR" altLang="en-US" sz="12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방송통신심의위원회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49D33A3-05CD-49AF-A067-A4A6EC9C1878}"/>
              </a:ext>
            </a:extLst>
          </p:cNvPr>
          <p:cNvGrpSpPr/>
          <p:nvPr/>
        </p:nvGrpSpPr>
        <p:grpSpPr>
          <a:xfrm>
            <a:off x="4861700" y="2029090"/>
            <a:ext cx="2264348" cy="980779"/>
            <a:chOff x="4861700" y="2029090"/>
            <a:chExt cx="2264348" cy="98077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ACA7C7C-59F5-45B9-861D-C34E9AC61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4861700" y="2029090"/>
              <a:ext cx="1252476" cy="980779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248653-18BA-4D71-B183-A6E0DB6AC135}"/>
                </a:ext>
              </a:extLst>
            </p:cNvPr>
            <p:cNvSpPr/>
            <p:nvPr/>
          </p:nvSpPr>
          <p:spPr>
            <a:xfrm>
              <a:off x="5904113" y="2048561"/>
              <a:ext cx="1221935" cy="6961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C00000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2</a:t>
              </a:r>
              <a:r>
                <a:rPr lang="ko-KR" altLang="en-US" sz="2000">
                  <a:solidFill>
                    <a:srgbClr val="C00000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배 이상</a:t>
              </a:r>
              <a:endParaRPr lang="en-US" altLang="ko-KR" sz="2000">
                <a:solidFill>
                  <a:srgbClr val="C00000"/>
                </a:solidFill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  <a:p>
              <a:pPr algn="ctr"/>
              <a:r>
                <a:rPr lang="ko-KR" altLang="en-US" sz="2000">
                  <a:solidFill>
                    <a:srgbClr val="C00000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증가</a:t>
              </a:r>
              <a:r>
                <a:rPr lang="en-US" altLang="ko-KR" sz="2000">
                  <a:solidFill>
                    <a:srgbClr val="C00000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rPr>
                <a:t>!</a:t>
              </a:r>
              <a:endParaRPr lang="ko-KR" altLang="en-US" sz="2000">
                <a:solidFill>
                  <a:srgbClr val="C00000"/>
                </a:solidFill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6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8F6DB2-3255-47E7-9C1D-A57D094764A1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1.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프로젝트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소개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기획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_&amp;_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컨셉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A7E659-A5B9-4D5D-B1B8-D7D302854BDA}"/>
              </a:ext>
            </a:extLst>
          </p:cNvPr>
          <p:cNvSpPr/>
          <p:nvPr/>
        </p:nvSpPr>
        <p:spPr>
          <a:xfrm>
            <a:off x="738285" y="1064312"/>
            <a:ext cx="7667429" cy="321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Q. </a:t>
            </a:r>
            <a:r>
              <a:rPr lang="ko-KR" altLang="en-US" sz="28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왜 모자이크 없이 사진을 올리시나요</a:t>
            </a:r>
            <a:r>
              <a:rPr lang="en-US" altLang="ko-KR" sz="280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?</a:t>
            </a:r>
            <a:endParaRPr lang="ko-KR" altLang="en-US" sz="280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2DDA60-F635-4059-A933-1E9BF0A7630B}"/>
              </a:ext>
            </a:extLst>
          </p:cNvPr>
          <p:cNvSpPr/>
          <p:nvPr/>
        </p:nvSpPr>
        <p:spPr>
          <a:xfrm>
            <a:off x="738285" y="1619073"/>
            <a:ext cx="7667429" cy="321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rgbClr val="C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A. </a:t>
            </a:r>
            <a:r>
              <a:rPr lang="ko-KR" altLang="en-US" sz="2800">
                <a:solidFill>
                  <a:srgbClr val="C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귀찮습니다</a:t>
            </a:r>
            <a:r>
              <a:rPr lang="en-US" altLang="ko-KR" sz="2800">
                <a:solidFill>
                  <a:srgbClr val="C0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ko-KR" altLang="en-US" sz="2800">
              <a:solidFill>
                <a:srgbClr val="C000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7D7E69E-8CAF-4206-ACBC-ADE5EC15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793" y="2257802"/>
            <a:ext cx="4030414" cy="22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30A268-63F8-4EB8-AB4F-5DC0A0CFB031}"/>
              </a:ext>
            </a:extLst>
          </p:cNvPr>
          <p:cNvSpPr/>
          <p:nvPr/>
        </p:nvSpPr>
        <p:spPr>
          <a:xfrm>
            <a:off x="3574473" y="1014153"/>
            <a:ext cx="1995055" cy="1995055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F6DB2-3255-47E7-9C1D-A57D094764A1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1.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프로젝트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소개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기획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_&amp;_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컨셉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AD3321-A64C-4CAA-9DF9-664B1BD3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561" y="1194528"/>
            <a:ext cx="1638877" cy="16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4EA528-A876-4487-B71E-0232754F2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991" y="2754236"/>
            <a:ext cx="513070" cy="50994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7FAF324-1EE4-4D4A-AC5C-7A102ABBD727}"/>
              </a:ext>
            </a:extLst>
          </p:cNvPr>
          <p:cNvSpPr/>
          <p:nvPr/>
        </p:nvSpPr>
        <p:spPr>
          <a:xfrm>
            <a:off x="3473889" y="913569"/>
            <a:ext cx="201168" cy="2011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F472E1-B23F-4DBD-AB9F-42314DEE4900}"/>
              </a:ext>
            </a:extLst>
          </p:cNvPr>
          <p:cNvGrpSpPr/>
          <p:nvPr/>
        </p:nvGrpSpPr>
        <p:grpSpPr>
          <a:xfrm>
            <a:off x="1168628" y="3489836"/>
            <a:ext cx="6806744" cy="890462"/>
            <a:chOff x="1187464" y="3495610"/>
            <a:chExt cx="6806744" cy="89046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191A8B8-4B2B-4E47-86DB-FFFFFDF5F715}"/>
                </a:ext>
              </a:extLst>
            </p:cNvPr>
            <p:cNvGrpSpPr/>
            <p:nvPr/>
          </p:nvGrpSpPr>
          <p:grpSpPr>
            <a:xfrm>
              <a:off x="1187464" y="3495610"/>
              <a:ext cx="6806744" cy="890462"/>
              <a:chOff x="1187464" y="3495610"/>
              <a:chExt cx="6806744" cy="89046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557940B-221B-4E3D-83AF-51D70E5F7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7464" y="3495610"/>
                <a:ext cx="6806744" cy="890462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F3BDA0E-080A-426F-A350-AE34D0AFD80C}"/>
                  </a:ext>
                </a:extLst>
              </p:cNvPr>
              <p:cNvSpPr/>
              <p:nvPr/>
            </p:nvSpPr>
            <p:spPr>
              <a:xfrm>
                <a:off x="1403640" y="3780080"/>
                <a:ext cx="6336718" cy="321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???  </a:t>
                </a:r>
                <a:r>
                  <a:rPr lang="ko-KR" altLang="en-US" sz="200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물러나십시오</a:t>
                </a:r>
                <a:r>
                  <a:rPr lang="en-US" altLang="ko-KR" sz="200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, </a:t>
                </a:r>
                <a:r>
                  <a:rPr lang="ko-KR" altLang="en-US" sz="200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휴먼</a:t>
                </a:r>
                <a:r>
                  <a:rPr lang="en-US" altLang="ko-KR" sz="200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. </a:t>
                </a:r>
                <a:r>
                  <a:rPr lang="ko-KR" altLang="en-US" sz="200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그것은 나의 일입니다</a:t>
                </a:r>
                <a:r>
                  <a:rPr lang="en-US" altLang="ko-KR" sz="200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.</a:t>
                </a:r>
                <a:endParaRPr lang="ko-KR" altLang="en-US" sz="2000">
                  <a:solidFill>
                    <a:schemeClr val="tx1"/>
                  </a:solidFill>
                  <a:latin typeface="Neo둥근모" panose="02010509060201040203" pitchFamily="1" charset="-127"/>
                  <a:ea typeface="Neo둥근모" panose="02010509060201040203" pitchFamily="1" charset="-127"/>
                </a:endParaRPr>
              </a:p>
            </p:txBody>
          </p:sp>
        </p:grpSp>
        <p:pic>
          <p:nvPicPr>
            <p:cNvPr id="2052" name="Picture 4" descr="전자 인간'으로 인정받은 로봇, 세금도 내야 할까? : 네이버 포스트">
              <a:extLst>
                <a:ext uri="{FF2B5EF4-FFF2-40B4-BE49-F238E27FC236}">
                  <a16:creationId xmlns:a16="http://schemas.microsoft.com/office/drawing/2014/main" id="{5E1835D9-D59B-4C98-827C-D0120688E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0" y="3624910"/>
              <a:ext cx="631859" cy="631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89077B45-5479-4D42-86E7-6A82DB2B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562" y="1208433"/>
            <a:ext cx="1638877" cy="16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36B65A6-89A7-4B12-96D1-21EA4B497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692" y="1013235"/>
            <a:ext cx="2171480" cy="1995972"/>
          </a:xfrm>
          <a:prstGeom prst="rect">
            <a:avLst/>
          </a:prstGeom>
        </p:spPr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F41B4BC3-DE67-463C-B539-F3CB9514F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0963" y="1011221"/>
            <a:ext cx="1997986" cy="19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1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8F6DB2-3255-47E7-9C1D-A57D094764A1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1.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프로젝트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소개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기획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_&amp;_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컨셉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95A9D-62A4-454E-9EDF-350BFF6BEC3F}"/>
              </a:ext>
            </a:extLst>
          </p:cNvPr>
          <p:cNvSpPr txBox="1"/>
          <p:nvPr/>
        </p:nvSpPr>
        <p:spPr>
          <a:xfrm>
            <a:off x="1011247" y="1318734"/>
            <a:ext cx="51387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>
                <a:solidFill>
                  <a:schemeClr val="tx1"/>
                </a:solidFill>
                <a:effectLst>
                  <a:outerShdw dist="50800" dir="2700000" algn="tl" rotWithShape="0">
                    <a:srgbClr val="0070C0">
                      <a:alpha val="40000"/>
                    </a:srgbClr>
                  </a:outerShdw>
                </a:effectLst>
                <a:latin typeface="Press Start 2P" panose="00000500000000000000" pitchFamily="2" charset="0"/>
                <a:ea typeface="Microsoft YaHei UI Light" panose="020B0502040204020203" pitchFamily="34" charset="-122"/>
              </a:rPr>
              <a:t>FACE/OFF</a:t>
            </a:r>
            <a:endParaRPr lang="ko-KR" altLang="en-US" sz="4400" dirty="0">
              <a:solidFill>
                <a:schemeClr val="tx1"/>
              </a:solidFill>
              <a:effectLst>
                <a:outerShdw dist="50800" dir="2700000" algn="tl" rotWithShape="0">
                  <a:srgbClr val="0070C0">
                    <a:alpha val="40000"/>
                  </a:srgbClr>
                </a:outerShdw>
              </a:effectLst>
              <a:latin typeface="Press Start 2P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30E02-6A32-4DDD-999C-C9B819AA50A4}"/>
              </a:ext>
            </a:extLst>
          </p:cNvPr>
          <p:cNvSpPr txBox="1"/>
          <p:nvPr/>
        </p:nvSpPr>
        <p:spPr>
          <a:xfrm>
            <a:off x="1224294" y="2088175"/>
            <a:ext cx="6908459" cy="1508105"/>
          </a:xfrm>
          <a:prstGeom prst="rect">
            <a:avLst/>
          </a:prstGeom>
          <a:noFill/>
          <a:effectLst>
            <a:outerShdw dist="12700" dir="2700000" algn="tl" rotWithShape="0">
              <a:prstClr val="black"/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>
                <a:solidFill>
                  <a:srgbClr val="333333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: </a:t>
            </a:r>
            <a:r>
              <a:rPr lang="ko-KR" altLang="en-US" sz="3200">
                <a:solidFill>
                  <a:srgbClr val="333333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인공지능이 도와주는</a:t>
            </a:r>
            <a:endParaRPr lang="en-US" altLang="ko-KR" sz="3200">
              <a:solidFill>
                <a:srgbClr val="333333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>
                <a:solidFill>
                  <a:srgbClr val="333333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 간편한</a:t>
            </a:r>
            <a:r>
              <a:rPr lang="ko-KR" altLang="en-US" sz="3200" b="0" i="0">
                <a:solidFill>
                  <a:srgbClr val="333333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 모자이크</a:t>
            </a:r>
            <a:r>
              <a:rPr lang="ko-KR" altLang="en-US" sz="320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웹 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49591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8F6DB2-3255-47E7-9C1D-A57D094764A1}"/>
              </a:ext>
            </a:extLst>
          </p:cNvPr>
          <p:cNvSpPr txBox="1"/>
          <p:nvPr/>
        </p:nvSpPr>
        <p:spPr>
          <a:xfrm>
            <a:off x="251460" y="358703"/>
            <a:ext cx="4739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1.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프로젝트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소개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기획</a:t>
            </a:r>
            <a:r>
              <a:rPr lang="en-US" altLang="ko-KR">
                <a:latin typeface="Neo둥근모" panose="02010509060201040203" pitchFamily="1" charset="-127"/>
                <a:ea typeface="Neo둥근모" panose="02010509060201040203" pitchFamily="1" charset="-127"/>
              </a:rPr>
              <a:t>_&amp;_</a:t>
            </a:r>
            <a:r>
              <a:rPr lang="ko-KR" altLang="en-US">
                <a:latin typeface="Neo둥근모" panose="02010509060201040203" pitchFamily="1" charset="-127"/>
                <a:ea typeface="Neo둥근모" panose="02010509060201040203" pitchFamily="1" charset="-127"/>
              </a:rPr>
              <a:t>컨셉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633FD4-204B-49D7-B3DC-6560FA96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02" y="979939"/>
            <a:ext cx="4675910" cy="46759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5B53E3-3374-48B4-BB19-2D8983224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2194"/>
          <a:stretch/>
        </p:blipFill>
        <p:spPr>
          <a:xfrm>
            <a:off x="45129" y="979938"/>
            <a:ext cx="4791276" cy="38048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D4467F-6278-470E-99C8-795450A44B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811"/>
          <a:stretch/>
        </p:blipFill>
        <p:spPr>
          <a:xfrm>
            <a:off x="1434141" y="1792028"/>
            <a:ext cx="2013251" cy="29927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D7E031-DAB6-4783-A0D8-76D25D4989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77"/>
          <a:stretch/>
        </p:blipFill>
        <p:spPr>
          <a:xfrm>
            <a:off x="4795520" y="2232467"/>
            <a:ext cx="3226222" cy="17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8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973</Words>
  <Application>Microsoft Office PowerPoint</Application>
  <PresentationFormat>화면 슬라이드 쇼(16:9)</PresentationFormat>
  <Paragraphs>170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Microsoft YaHei UI Light</vt:lpstr>
      <vt:lpstr>Neo둥근모</vt:lpstr>
      <vt:lpstr>Open Sans</vt:lpstr>
      <vt:lpstr>Press Start 2P</vt:lpstr>
      <vt:lpstr>Malgun Gothic</vt:lpstr>
      <vt:lpstr>Malgun Gothic</vt:lpstr>
      <vt:lpstr>Arial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박태웅</dc:creator>
  <cp:lastModifiedBy>multicampus</cp:lastModifiedBy>
  <cp:revision>109</cp:revision>
  <dcterms:modified xsi:type="dcterms:W3CDTF">2020-11-23T16:20:30Z</dcterms:modified>
</cp:coreProperties>
</file>